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30"/>
  </p:notesMasterIdLst>
  <p:handoutMasterIdLst>
    <p:handoutMasterId r:id="rId31"/>
  </p:handoutMasterIdLst>
  <p:sldIdLst>
    <p:sldId id="2076136291" r:id="rId6"/>
    <p:sldId id="2076136307" r:id="rId7"/>
    <p:sldId id="2076136293" r:id="rId8"/>
    <p:sldId id="2076136294" r:id="rId9"/>
    <p:sldId id="2076136295" r:id="rId10"/>
    <p:sldId id="2076136309" r:id="rId11"/>
    <p:sldId id="2076136310" r:id="rId12"/>
    <p:sldId id="2076136315" r:id="rId13"/>
    <p:sldId id="2076136314" r:id="rId14"/>
    <p:sldId id="2076136317" r:id="rId15"/>
    <p:sldId id="2076136318" r:id="rId16"/>
    <p:sldId id="2076136316" r:id="rId17"/>
    <p:sldId id="2076136319" r:id="rId18"/>
    <p:sldId id="2076136296" r:id="rId19"/>
    <p:sldId id="2076136321" r:id="rId20"/>
    <p:sldId id="2076136320" r:id="rId21"/>
    <p:sldId id="2076136322" r:id="rId22"/>
    <p:sldId id="2076136323" r:id="rId23"/>
    <p:sldId id="2076136324" r:id="rId24"/>
    <p:sldId id="2076136308" r:id="rId25"/>
    <p:sldId id="2076136304" r:id="rId26"/>
    <p:sldId id="2076136299" r:id="rId27"/>
    <p:sldId id="2076136301" r:id="rId28"/>
    <p:sldId id="2076136300" r:id="rId29"/>
  </p:sldIdLst>
  <p:sldSz cx="14630400" cy="82296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Semibold" panose="020B0702040204020203" pitchFamily="34" charset="0"/>
      <p:bold r:id="rId40"/>
      <p:boldItalic r:id="rId41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307"/>
            <p14:sldId id="2076136293"/>
            <p14:sldId id="2076136294"/>
            <p14:sldId id="2076136295"/>
            <p14:sldId id="2076136309"/>
            <p14:sldId id="2076136310"/>
            <p14:sldId id="2076136315"/>
            <p14:sldId id="2076136314"/>
            <p14:sldId id="2076136317"/>
            <p14:sldId id="2076136318"/>
            <p14:sldId id="2076136316"/>
            <p14:sldId id="2076136319"/>
            <p14:sldId id="2076136296"/>
            <p14:sldId id="2076136321"/>
            <p14:sldId id="2076136320"/>
            <p14:sldId id="2076136322"/>
            <p14:sldId id="2076136323"/>
            <p14:sldId id="2076136324"/>
            <p14:sldId id="2076136308"/>
            <p14:sldId id="2076136304"/>
            <p14:sldId id="2076136299"/>
            <p14:sldId id="2076136301"/>
            <p14:sldId id="2076136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FFFFFF"/>
    <a:srgbClr val="53EDFF"/>
    <a:srgbClr val="9BF00B"/>
    <a:srgbClr val="50E6FF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D86DA-66E5-45A7-8D36-EC2EBE23D3BC}" v="534" dt="2021-10-27T08:59:44.929"/>
    <p1510:client id="{2A2BE901-A3E7-4684-BEF6-45941E0099ED}" v="670" dt="2021-10-28T08:49:27.157"/>
    <p1510:client id="{4C88F491-1F20-88D7-A2BE-FD937446C0E7}" v="2" dt="2021-10-05T12:08:17.735"/>
    <p1510:client id="{79735BC6-F45E-0199-0662-D295A21151E0}" v="8" dt="2021-10-25T16:40:24.193"/>
    <p1510:client id="{FE020B6C-3DD9-AC2C-566E-BC8758FAC468}" v="502" dt="2021-10-28T10:55:56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7" autoAdjust="0"/>
    <p:restoredTop sz="86481" autoAdjust="0"/>
  </p:normalViewPr>
  <p:slideViewPr>
    <p:cSldViewPr snapToGrid="0" snapToObjects="1">
      <p:cViewPr varScale="1">
        <p:scale>
          <a:sx n="48" d="100"/>
          <a:sy n="48" d="100"/>
        </p:scale>
        <p:origin x="1296" y="1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1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chemeClr val="bg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BE3E11-1022-47C1-A048-6BE9BAE3A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68" y="440904"/>
            <a:ext cx="5071064" cy="294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rgbClr val="08023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rgbClr val="08023F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rgbClr val="0802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D3101-1581-4DD6-B589-F4311DA05E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3" y="743159"/>
            <a:ext cx="49434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8EDFB-64B5-493B-8BDE-D90E2E2F24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A787E-4737-4F73-9F41-B0442F5636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3A4B07-DACB-4A0D-8F2A-BE9AB852D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7445" y="3790389"/>
            <a:ext cx="12617450" cy="79533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1F1F15-5399-4A26-8094-E3B1D949E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60A4A-43F1-43F7-B932-83C5B7739F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5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BD74C-2878-41E4-B151-BFDDF015DB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559407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D3C4C-3C48-4A7D-8873-0552F8829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62C7-07D7-4865-9FB2-A495B6AFCE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6B94-2B23-4395-A438-8E1D539061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30" y="2524722"/>
            <a:ext cx="6096000" cy="661987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5C388-7F2D-435F-9D3A-9A7A23D73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616AB-FA24-4621-ABC8-57BA6F349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A6457-5129-4E15-ACFE-16E80712EF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  <p:sldLayoutId id="2147484048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5" r:id="rId6"/>
    <p:sldLayoutId id="2147484101" r:id="rId7"/>
    <p:sldLayoutId id="2147484102" r:id="rId8"/>
    <p:sldLayoutId id="2147484103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121D97-B740-476E-81D1-3AD372E7D0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-1590675"/>
            <a:ext cx="12617450" cy="15906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Azure Community Conference</a:t>
            </a:r>
          </a:p>
        </p:txBody>
      </p:sp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82C2-FF53-4B1C-8543-0EDC2BC1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0934570" cy="598305"/>
          </a:xfrm>
        </p:spPr>
        <p:txBody>
          <a:bodyPr/>
          <a:lstStyle/>
          <a:p>
            <a:r>
              <a:rPr lang="en-US" dirty="0"/>
              <a:t>Effects – Before resource create or update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8D72A-D432-4E10-B948-F62837049A12}"/>
              </a:ext>
            </a:extLst>
          </p:cNvPr>
          <p:cNvSpPr/>
          <p:nvPr/>
        </p:nvSpPr>
        <p:spPr bwMode="auto">
          <a:xfrm>
            <a:off x="898902" y="1952786"/>
            <a:ext cx="237899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Disabled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B205C-72B1-4B2B-9C94-7BBE7FFA542C}"/>
              </a:ext>
            </a:extLst>
          </p:cNvPr>
          <p:cNvSpPr/>
          <p:nvPr/>
        </p:nvSpPr>
        <p:spPr bwMode="auto">
          <a:xfrm>
            <a:off x="2088397" y="3367793"/>
            <a:ext cx="237899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Append And Modify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E6BF5-770C-4C6C-AE3E-7A0D43E2EDF7}"/>
              </a:ext>
            </a:extLst>
          </p:cNvPr>
          <p:cNvSpPr/>
          <p:nvPr/>
        </p:nvSpPr>
        <p:spPr bwMode="auto">
          <a:xfrm>
            <a:off x="3277892" y="4782800"/>
            <a:ext cx="237899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Deny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71E1B-0632-4A76-8681-B42A80C29237}"/>
              </a:ext>
            </a:extLst>
          </p:cNvPr>
          <p:cNvSpPr/>
          <p:nvPr/>
        </p:nvSpPr>
        <p:spPr bwMode="auto">
          <a:xfrm>
            <a:off x="4467387" y="6296468"/>
            <a:ext cx="237899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Audit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0299567-6C86-415F-BE0C-F48CE70C09BB}"/>
              </a:ext>
            </a:extLst>
          </p:cNvPr>
          <p:cNvCxnSpPr>
            <a:stCxn id="4" idx="1"/>
            <a:endCxn id="5" idx="1"/>
          </p:cNvCxnSpPr>
          <p:nvPr/>
        </p:nvCxnSpPr>
        <p:spPr>
          <a:xfrm rot="10800000" flipH="1" flipV="1">
            <a:off x="898901" y="2415404"/>
            <a:ext cx="1189495" cy="1415007"/>
          </a:xfrm>
          <a:prstGeom prst="bentConnector3">
            <a:avLst>
              <a:gd name="adj1" fmla="val -1921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3BB8EE3-40E8-4EA1-8D14-5EAA31B5DBD1}"/>
              </a:ext>
            </a:extLst>
          </p:cNvPr>
          <p:cNvCxnSpPr>
            <a:stCxn id="5" idx="1"/>
            <a:endCxn id="6" idx="1"/>
          </p:cNvCxnSpPr>
          <p:nvPr/>
        </p:nvCxnSpPr>
        <p:spPr>
          <a:xfrm rot="10800000" flipH="1" flipV="1">
            <a:off x="2088396" y="3830411"/>
            <a:ext cx="1189495" cy="1415007"/>
          </a:xfrm>
          <a:prstGeom prst="bentConnector3">
            <a:avLst>
              <a:gd name="adj1" fmla="val -1921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602E3EC-A54E-48EB-BE4E-65DBBF26062F}"/>
              </a:ext>
            </a:extLst>
          </p:cNvPr>
          <p:cNvCxnSpPr>
            <a:stCxn id="6" idx="1"/>
            <a:endCxn id="7" idx="1"/>
          </p:cNvCxnSpPr>
          <p:nvPr/>
        </p:nvCxnSpPr>
        <p:spPr>
          <a:xfrm rot="10800000" flipH="1" flipV="1">
            <a:off x="3277891" y="5245419"/>
            <a:ext cx="1189495" cy="1513668"/>
          </a:xfrm>
          <a:prstGeom prst="bentConnector3">
            <a:avLst>
              <a:gd name="adj1" fmla="val -1921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99D7FD-5ACB-4A60-BD0B-EC78B9D06EF3}"/>
              </a:ext>
            </a:extLst>
          </p:cNvPr>
          <p:cNvSpPr txBox="1"/>
          <p:nvPr/>
        </p:nvSpPr>
        <p:spPr>
          <a:xfrm>
            <a:off x="3749326" y="2025310"/>
            <a:ext cx="669388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171717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Determine whether the policy rule should be evaluated</a:t>
            </a:r>
            <a:endParaRPr lang="en-IN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57B443-BE8B-4793-888B-01B2F93282E8}"/>
              </a:ext>
            </a:extLst>
          </p:cNvPr>
          <p:cNvSpPr txBox="1"/>
          <p:nvPr/>
        </p:nvSpPr>
        <p:spPr>
          <a:xfrm>
            <a:off x="4823790" y="3645746"/>
            <a:ext cx="82647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 additional fields to the requested resource during creation or update</a:t>
            </a:r>
            <a:endParaRPr lang="en-IN" sz="3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C96AF-A64F-40A3-822A-576A1683A322}"/>
              </a:ext>
            </a:extLst>
          </p:cNvPr>
          <p:cNvSpPr txBox="1"/>
          <p:nvPr/>
        </p:nvSpPr>
        <p:spPr>
          <a:xfrm>
            <a:off x="7149879" y="6380522"/>
            <a:ext cx="719096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C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reate a warning event in the activity log when evaluating a non-compliant resource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4E802D-5C82-4F7E-9ED5-7BF9294F2162}"/>
              </a:ext>
            </a:extLst>
          </p:cNvPr>
          <p:cNvSpPr txBox="1"/>
          <p:nvPr/>
        </p:nvSpPr>
        <p:spPr>
          <a:xfrm>
            <a:off x="6054090" y="4866558"/>
            <a:ext cx="870966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P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revent a resource request that doesn't match defined standards through a policy definition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97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6" grpId="0"/>
      <p:bldP spid="17" grpId="0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82C2-FF53-4B1C-8543-0EDC2BC1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0967700" cy="598305"/>
          </a:xfrm>
        </p:spPr>
        <p:txBody>
          <a:bodyPr/>
          <a:lstStyle/>
          <a:p>
            <a:r>
              <a:rPr lang="en-US" dirty="0"/>
              <a:t>Effects - After resource create or update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8D72A-D432-4E10-B948-F62837049A12}"/>
              </a:ext>
            </a:extLst>
          </p:cNvPr>
          <p:cNvSpPr/>
          <p:nvPr/>
        </p:nvSpPr>
        <p:spPr bwMode="auto">
          <a:xfrm>
            <a:off x="898902" y="1952786"/>
            <a:ext cx="277195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AuditIfNotExists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99D7FD-5ACB-4A60-BD0B-EC78B9D06EF3}"/>
              </a:ext>
            </a:extLst>
          </p:cNvPr>
          <p:cNvSpPr txBox="1"/>
          <p:nvPr/>
        </p:nvSpPr>
        <p:spPr>
          <a:xfrm>
            <a:off x="4491448" y="1977018"/>
            <a:ext cx="669388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171717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[AINE] Verify the condition of related components for the resources that match ‘if’ policy rule!</a:t>
            </a:r>
            <a:endParaRPr lang="en-IN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8B7123-41A1-458E-96F5-83F2655C04B9}"/>
              </a:ext>
            </a:extLst>
          </p:cNvPr>
          <p:cNvSpPr/>
          <p:nvPr/>
        </p:nvSpPr>
        <p:spPr bwMode="auto">
          <a:xfrm>
            <a:off x="898902" y="3708699"/>
            <a:ext cx="277195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DeployIfNotExists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31BB4-9BF9-4BE4-B714-C3526A7DF1E1}"/>
              </a:ext>
            </a:extLst>
          </p:cNvPr>
          <p:cNvSpPr txBox="1"/>
          <p:nvPr/>
        </p:nvSpPr>
        <p:spPr>
          <a:xfrm>
            <a:off x="4491448" y="3736235"/>
            <a:ext cx="669388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171717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[DINE] Executes a template deployment when the condition is met</a:t>
            </a:r>
            <a:endParaRPr lang="en-IN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558323-CE63-41E9-BD46-9BEEB9DCE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25" y="1952786"/>
            <a:ext cx="8555879" cy="53241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6D964D-C74C-4F03-8F85-CE6BA4D77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25" y="1977018"/>
            <a:ext cx="5880078" cy="58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9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DEAF-0439-4671-BED1-66DD1EEE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38"/>
            <a:ext cx="9265918" cy="598318"/>
          </a:xfrm>
        </p:spPr>
        <p:txBody>
          <a:bodyPr/>
          <a:lstStyle/>
          <a:p>
            <a:r>
              <a:rPr lang="en-US" dirty="0"/>
              <a:t>Azure Policy Guest Configuration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0AEEF-9C09-4C61-A36F-1DADD0CEED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1" y="2170261"/>
            <a:ext cx="10972800" cy="18466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Native capability to audit or configure operating system settings as code, both for machines running in Azure and hybrid Arc-enabled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U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tilizes Azure Policy to dynamically assign configurations to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Guest configuration can be used in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compliance 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and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configuration management 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scenarios</a:t>
            </a: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B496B-801D-4D67-AE2D-F818FDBF93FD}"/>
              </a:ext>
            </a:extLst>
          </p:cNvPr>
          <p:cNvSpPr/>
          <p:nvPr/>
        </p:nvSpPr>
        <p:spPr bwMode="auto">
          <a:xfrm>
            <a:off x="1182759" y="4379845"/>
            <a:ext cx="7692887" cy="315401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Policy (External and Environmental settings)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45F8EA-0BFF-4CAC-8F7C-4EAAF1205DAD}"/>
              </a:ext>
            </a:extLst>
          </p:cNvPr>
          <p:cNvSpPr/>
          <p:nvPr/>
        </p:nvSpPr>
        <p:spPr bwMode="auto">
          <a:xfrm>
            <a:off x="2959600" y="5367034"/>
            <a:ext cx="5104351" cy="184205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Configuration (Internal and OS settings)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DB33F0-A350-4AF7-A49F-3E26047F80F6}"/>
              </a:ext>
            </a:extLst>
          </p:cNvPr>
          <p:cNvSpPr/>
          <p:nvPr/>
        </p:nvSpPr>
        <p:spPr bwMode="auto">
          <a:xfrm>
            <a:off x="7846340" y="5496389"/>
            <a:ext cx="3517398" cy="662604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Compliance -&gt; AINE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8C02E7-DB9B-409A-A5DA-88B4096487BF}"/>
              </a:ext>
            </a:extLst>
          </p:cNvPr>
          <p:cNvSpPr/>
          <p:nvPr/>
        </p:nvSpPr>
        <p:spPr bwMode="auto">
          <a:xfrm>
            <a:off x="7846339" y="6225252"/>
            <a:ext cx="3517399" cy="662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Configuration -&gt; DINE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7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F1E8-B05C-4E75-82D8-DF10482B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1028863"/>
            <a:ext cx="10972799" cy="2393219"/>
          </a:xfrm>
        </p:spPr>
        <p:txBody>
          <a:bodyPr/>
          <a:lstStyle/>
          <a:p>
            <a:r>
              <a:rPr lang="en-US" dirty="0"/>
              <a:t>Azure Policy Guest Configuration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D134C-A600-4C48-8E29-9C24B90021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2170261"/>
            <a:ext cx="10972800" cy="45858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Windows and Linux Operating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Supports both built-in and custom guest configurations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dirty="0"/>
              <a:t>Custom guest configurations must be PowerShell 7.x compatible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dirty="0"/>
              <a:t>Custom configurations are PowerShell DSC configurations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Can be used as a part of policy or VM guest configuration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Prerequisites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/>
              <a:t>VM Extension (Azure VM) is installed (1.29.24 or above for configuration management)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/>
              <a:t>Arc Agent 1.10.0 or above for On-premises systems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/>
              <a:t>System Managed Identity (Azure 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Check for new or changed guest assignments every 5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Compliance re-evaluation happens every 15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Assignment evaluation happens sequentially</a:t>
            </a:r>
          </a:p>
        </p:txBody>
      </p:sp>
    </p:spTree>
    <p:extLst>
      <p:ext uri="{BB962C8B-B14F-4D97-AF65-F5344CB8AC3E}">
        <p14:creationId xmlns:p14="http://schemas.microsoft.com/office/powerpoint/2010/main" val="215806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639880"/>
            <a:ext cx="10972800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Azure Policy Guest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Portal Experience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623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F1E8-B05C-4E75-82D8-DF10482B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0972799" cy="598305"/>
          </a:xfrm>
        </p:spPr>
        <p:txBody>
          <a:bodyPr/>
          <a:lstStyle/>
          <a:p>
            <a:r>
              <a:rPr lang="en-US" dirty="0"/>
              <a:t>Custom Guest Configurations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D134C-A600-4C48-8E29-9C24B90021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2170261"/>
            <a:ext cx="10972800" cy="18466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Windows and Linux Operating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 configurations on Windows must be PowerShell 7.x compatible and written using PowerShell DSC 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 configurations on Linux must be PowerShell 7.2 Preview 6 and above compatible and written using DSC v3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22D6D-2A75-451D-B005-A8960B66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83" y="4576432"/>
            <a:ext cx="3968604" cy="1523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1F68-1939-491E-8119-E901F0515021}"/>
              </a:ext>
            </a:extLst>
          </p:cNvPr>
          <p:cNvSpPr txBox="1"/>
          <p:nvPr/>
        </p:nvSpPr>
        <p:spPr>
          <a:xfrm>
            <a:off x="1185983" y="4252335"/>
            <a:ext cx="3542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method return requirements</a:t>
            </a:r>
            <a:endParaRPr lang="en-IN" sz="18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C7681-5C8C-4D02-B282-00DC30028A22}"/>
              </a:ext>
            </a:extLst>
          </p:cNvPr>
          <p:cNvSpPr txBox="1"/>
          <p:nvPr/>
        </p:nvSpPr>
        <p:spPr>
          <a:xfrm>
            <a:off x="1185983" y="6335354"/>
            <a:ext cx="117634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Reason isn't included, the service includes a "catch-all" behavior that compares the values input to Get and the values returned by Get, and provides a detailed comparison as Reason.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4903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937F-D4A2-40B0-9817-60C48318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430559"/>
            <a:ext cx="9099143" cy="1794915"/>
          </a:xfrm>
        </p:spPr>
        <p:txBody>
          <a:bodyPr/>
          <a:lstStyle/>
          <a:p>
            <a:r>
              <a:rPr lang="en-US" dirty="0"/>
              <a:t>Guest Configuration Flow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DF37D-5906-4114-99FC-D34CF4A09727}"/>
              </a:ext>
            </a:extLst>
          </p:cNvPr>
          <p:cNvSpPr/>
          <p:nvPr/>
        </p:nvSpPr>
        <p:spPr bwMode="auto">
          <a:xfrm>
            <a:off x="561694" y="2564294"/>
            <a:ext cx="2047461" cy="111980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Test Method</a:t>
            </a:r>
            <a:endParaRPr lang="en-IN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7B6ABA-D664-4162-A1B1-D271C28508E9}"/>
              </a:ext>
            </a:extLst>
          </p:cNvPr>
          <p:cNvSpPr/>
          <p:nvPr/>
        </p:nvSpPr>
        <p:spPr bwMode="auto">
          <a:xfrm>
            <a:off x="9332587" y="2564290"/>
            <a:ext cx="2047461" cy="1119809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Resource is non-compliant</a:t>
            </a:r>
            <a:endParaRPr lang="en-IN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2A3313-28CD-41C4-BD30-5CBFD54DB57D}"/>
              </a:ext>
            </a:extLst>
          </p:cNvPr>
          <p:cNvSpPr/>
          <p:nvPr/>
        </p:nvSpPr>
        <p:spPr bwMode="auto">
          <a:xfrm>
            <a:off x="9332584" y="5045759"/>
            <a:ext cx="2047461" cy="111980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Resource is compliant</a:t>
            </a:r>
            <a:endParaRPr lang="en-IN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A7FA3E-F4F0-4D37-A364-FCE94F7A5FD1}"/>
              </a:ext>
            </a:extLst>
          </p:cNvPr>
          <p:cNvSpPr/>
          <p:nvPr/>
        </p:nvSpPr>
        <p:spPr bwMode="auto">
          <a:xfrm>
            <a:off x="12027878" y="3805025"/>
            <a:ext cx="2047461" cy="111980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Get Method to retrieve current state</a:t>
            </a:r>
            <a:endParaRPr lang="en-IN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C6317F-4670-4194-9BAF-61107040DDA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609155" y="3124198"/>
            <a:ext cx="876169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Diamond 64">
            <a:extLst>
              <a:ext uri="{FF2B5EF4-FFF2-40B4-BE49-F238E27FC236}">
                <a16:creationId xmlns:a16="http://schemas.microsoft.com/office/drawing/2014/main" id="{099900B5-A4FE-41A5-A514-45ACE5F9067D}"/>
              </a:ext>
            </a:extLst>
          </p:cNvPr>
          <p:cNvSpPr/>
          <p:nvPr/>
        </p:nvSpPr>
        <p:spPr bwMode="auto">
          <a:xfrm>
            <a:off x="3485324" y="2163414"/>
            <a:ext cx="2047461" cy="1921565"/>
          </a:xfrm>
          <a:prstGeom prst="diamon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Mode?</a:t>
            </a:r>
            <a:endParaRPr lang="en-IN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Diamond 68">
            <a:extLst>
              <a:ext uri="{FF2B5EF4-FFF2-40B4-BE49-F238E27FC236}">
                <a16:creationId xmlns:a16="http://schemas.microsoft.com/office/drawing/2014/main" id="{E1702857-8ADF-4497-BF40-485F2C0F4ACA}"/>
              </a:ext>
            </a:extLst>
          </p:cNvPr>
          <p:cNvSpPr/>
          <p:nvPr/>
        </p:nvSpPr>
        <p:spPr bwMode="auto">
          <a:xfrm>
            <a:off x="6408955" y="2163413"/>
            <a:ext cx="2047461" cy="1921565"/>
          </a:xfrm>
          <a:prstGeom prst="diamon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 return is False</a:t>
            </a:r>
            <a:endParaRPr lang="en-IN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FA1BBB9-90EE-4FEA-9BB6-63CA93D736C1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5532785" y="3124196"/>
            <a:ext cx="876170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9CDCD1F-D673-4652-AB71-BF3AC86119B3}"/>
              </a:ext>
            </a:extLst>
          </p:cNvPr>
          <p:cNvSpPr txBox="1"/>
          <p:nvPr/>
        </p:nvSpPr>
        <p:spPr>
          <a:xfrm>
            <a:off x="5695954" y="2847196"/>
            <a:ext cx="5498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C3AFBCA-2A14-4D4E-819B-288379D19F6E}"/>
              </a:ext>
            </a:extLst>
          </p:cNvPr>
          <p:cNvCxnSpPr>
            <a:cxnSpLocks/>
            <a:stCxn id="69" idx="3"/>
            <a:endCxn id="19" idx="1"/>
          </p:cNvCxnSpPr>
          <p:nvPr/>
        </p:nvCxnSpPr>
        <p:spPr>
          <a:xfrm flipV="1">
            <a:off x="8456416" y="3124195"/>
            <a:ext cx="876171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Diamond 82">
            <a:extLst>
              <a:ext uri="{FF2B5EF4-FFF2-40B4-BE49-F238E27FC236}">
                <a16:creationId xmlns:a16="http://schemas.microsoft.com/office/drawing/2014/main" id="{1D41E6EB-ACFD-4E73-A517-46B8E2EA0416}"/>
              </a:ext>
            </a:extLst>
          </p:cNvPr>
          <p:cNvSpPr/>
          <p:nvPr/>
        </p:nvSpPr>
        <p:spPr bwMode="auto">
          <a:xfrm>
            <a:off x="3485324" y="4644883"/>
            <a:ext cx="2047461" cy="1921565"/>
          </a:xfrm>
          <a:prstGeom prst="diamon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 return is False</a:t>
            </a:r>
            <a:endParaRPr lang="en-IN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D2A5B4F-56BA-45D0-A04E-3112EAC31579}"/>
              </a:ext>
            </a:extLst>
          </p:cNvPr>
          <p:cNvCxnSpPr>
            <a:stCxn id="65" idx="2"/>
            <a:endCxn id="83" idx="0"/>
          </p:cNvCxnSpPr>
          <p:nvPr/>
        </p:nvCxnSpPr>
        <p:spPr>
          <a:xfrm>
            <a:off x="4509055" y="4084979"/>
            <a:ext cx="0" cy="55990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F5A7068-3E0E-49D8-BCCA-F2579C1F9755}"/>
              </a:ext>
            </a:extLst>
          </p:cNvPr>
          <p:cNvSpPr txBox="1"/>
          <p:nvPr/>
        </p:nvSpPr>
        <p:spPr>
          <a:xfrm>
            <a:off x="4551918" y="4226431"/>
            <a:ext cx="12872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AuditAndSet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DAA194A-02C8-4B00-BC4D-5EBA76FA2B27}"/>
              </a:ext>
            </a:extLst>
          </p:cNvPr>
          <p:cNvSpPr/>
          <p:nvPr/>
        </p:nvSpPr>
        <p:spPr bwMode="auto">
          <a:xfrm>
            <a:off x="6408955" y="5045760"/>
            <a:ext cx="2047461" cy="111980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Set Method</a:t>
            </a:r>
            <a:endParaRPr lang="en-IN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411F494-31D3-42F2-8CA3-1D17BE6840AA}"/>
              </a:ext>
            </a:extLst>
          </p:cNvPr>
          <p:cNvCxnSpPr>
            <a:stCxn id="83" idx="3"/>
            <a:endCxn id="88" idx="1"/>
          </p:cNvCxnSpPr>
          <p:nvPr/>
        </p:nvCxnSpPr>
        <p:spPr>
          <a:xfrm flipV="1">
            <a:off x="5532785" y="5605665"/>
            <a:ext cx="876170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0529830-78C8-4A70-9417-010CC943203E}"/>
              </a:ext>
            </a:extLst>
          </p:cNvPr>
          <p:cNvSpPr txBox="1"/>
          <p:nvPr/>
        </p:nvSpPr>
        <p:spPr>
          <a:xfrm>
            <a:off x="8619585" y="2847200"/>
            <a:ext cx="325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Yes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89B1E5D0-7DD9-4A26-B43A-99F8CB0A5E0A}"/>
              </a:ext>
            </a:extLst>
          </p:cNvPr>
          <p:cNvCxnSpPr>
            <a:stCxn id="69" idx="2"/>
            <a:endCxn id="22" idx="0"/>
          </p:cNvCxnSpPr>
          <p:nvPr/>
        </p:nvCxnSpPr>
        <p:spPr>
          <a:xfrm rot="16200000" flipH="1">
            <a:off x="8414110" y="3103553"/>
            <a:ext cx="960781" cy="2923629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F7DF50C-E3DB-49CA-ACDC-E654B502BFA3}"/>
              </a:ext>
            </a:extLst>
          </p:cNvPr>
          <p:cNvSpPr txBox="1"/>
          <p:nvPr/>
        </p:nvSpPr>
        <p:spPr>
          <a:xfrm>
            <a:off x="8507662" y="4288368"/>
            <a:ext cx="3077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0350177-17BA-4D52-A766-62EFF096880A}"/>
              </a:ext>
            </a:extLst>
          </p:cNvPr>
          <p:cNvCxnSpPr>
            <a:stCxn id="88" idx="3"/>
            <a:endCxn id="22" idx="1"/>
          </p:cNvCxnSpPr>
          <p:nvPr/>
        </p:nvCxnSpPr>
        <p:spPr>
          <a:xfrm flipV="1">
            <a:off x="8456416" y="5605664"/>
            <a:ext cx="876168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55FD0792-0011-413E-A4BC-7C023F4BA359}"/>
              </a:ext>
            </a:extLst>
          </p:cNvPr>
          <p:cNvCxnSpPr>
            <a:stCxn id="83" idx="2"/>
            <a:endCxn id="22" idx="2"/>
          </p:cNvCxnSpPr>
          <p:nvPr/>
        </p:nvCxnSpPr>
        <p:spPr>
          <a:xfrm rot="5400000" flipH="1" flipV="1">
            <a:off x="7232245" y="3442378"/>
            <a:ext cx="400880" cy="5847260"/>
          </a:xfrm>
          <a:prstGeom prst="bentConnector3">
            <a:avLst>
              <a:gd name="adj1" fmla="val -57025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979C3385-ED9A-4AA8-8CF5-D3055CE591D5}"/>
              </a:ext>
            </a:extLst>
          </p:cNvPr>
          <p:cNvCxnSpPr>
            <a:stCxn id="19" idx="3"/>
            <a:endCxn id="30" idx="0"/>
          </p:cNvCxnSpPr>
          <p:nvPr/>
        </p:nvCxnSpPr>
        <p:spPr>
          <a:xfrm>
            <a:off x="11380048" y="3124195"/>
            <a:ext cx="1671561" cy="680830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87A818-55FA-49B1-8DBA-A9F205E5E56A}"/>
              </a:ext>
            </a:extLst>
          </p:cNvPr>
          <p:cNvCxnSpPr>
            <a:stCxn id="22" idx="3"/>
            <a:endCxn id="30" idx="2"/>
          </p:cNvCxnSpPr>
          <p:nvPr/>
        </p:nvCxnSpPr>
        <p:spPr>
          <a:xfrm flipV="1">
            <a:off x="11380045" y="4924834"/>
            <a:ext cx="1671564" cy="680830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E7CB737-62B6-43A6-8EDB-A611299EB323}"/>
              </a:ext>
            </a:extLst>
          </p:cNvPr>
          <p:cNvSpPr txBox="1"/>
          <p:nvPr/>
        </p:nvSpPr>
        <p:spPr>
          <a:xfrm>
            <a:off x="5695954" y="5318439"/>
            <a:ext cx="325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Yes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3AABE6-77FD-46BA-9990-BDE502FA9538}"/>
              </a:ext>
            </a:extLst>
          </p:cNvPr>
          <p:cNvSpPr txBox="1"/>
          <p:nvPr/>
        </p:nvSpPr>
        <p:spPr>
          <a:xfrm>
            <a:off x="7302712" y="6497883"/>
            <a:ext cx="3077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30650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639880"/>
            <a:ext cx="10972800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Azure Policy Guest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/>
              <a:t>Guest Configurations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009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F1E8-B05C-4E75-82D8-DF10482B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0972799" cy="598305"/>
          </a:xfrm>
        </p:spPr>
        <p:txBody>
          <a:bodyPr/>
          <a:lstStyle/>
          <a:p>
            <a:r>
              <a:rPr lang="en-US" dirty="0"/>
              <a:t>Guest Configuration - Remediation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D134C-A600-4C48-8E29-9C24B90021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2170261"/>
            <a:ext cx="10972800" cy="33855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 guest configuration policy definitions using </a:t>
            </a:r>
            <a:r>
              <a:rPr lang="en-US" b="1" dirty="0" err="1"/>
              <a:t>AuditIfNotExists</a:t>
            </a:r>
            <a:r>
              <a:rPr lang="en-US" b="1" dirty="0"/>
              <a:t> (Compliance)</a:t>
            </a:r>
            <a:r>
              <a:rPr lang="en-US" dirty="0"/>
              <a:t> are Generally Available, but definitions using </a:t>
            </a:r>
            <a:r>
              <a:rPr lang="en-US" b="1" dirty="0" err="1"/>
              <a:t>DeployIfNotExists</a:t>
            </a:r>
            <a:r>
              <a:rPr lang="en-US" dirty="0"/>
              <a:t> </a:t>
            </a:r>
            <a:r>
              <a:rPr lang="en-US" b="1" dirty="0"/>
              <a:t>(Configure)</a:t>
            </a:r>
            <a:r>
              <a:rPr lang="en-US" dirty="0"/>
              <a:t> with guest configuration are in preview.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of the three assignment types determines if remediation is run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b="1" dirty="0"/>
              <a:t>Audit</a:t>
            </a:r>
            <a:r>
              <a:rPr lang="en-US" dirty="0"/>
              <a:t> – Report on the state of the machine, but don't make changes.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b="1" dirty="0" err="1"/>
              <a:t>ApplyAndMonitor</a:t>
            </a:r>
            <a:r>
              <a:rPr lang="en-US" dirty="0"/>
              <a:t> – Applied to the machine once and then monitored for changes. If the configuration drifts and becomes </a:t>
            </a:r>
            <a:r>
              <a:rPr lang="en-US" dirty="0" err="1"/>
              <a:t>NonCompliant</a:t>
            </a:r>
            <a:r>
              <a:rPr lang="en-US" dirty="0"/>
              <a:t>, it won't be automatically corrected unless remediation is triggered.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b="1" dirty="0" err="1"/>
              <a:t>ApplyAndAutoCorrect</a:t>
            </a:r>
            <a:r>
              <a:rPr lang="en-US" dirty="0"/>
              <a:t> – Applied to the machine. If it drifts, the local service inside the machine makes a correction at the next evaluation.</a:t>
            </a:r>
          </a:p>
        </p:txBody>
      </p:sp>
    </p:spTree>
    <p:extLst>
      <p:ext uri="{BB962C8B-B14F-4D97-AF65-F5344CB8AC3E}">
        <p14:creationId xmlns:p14="http://schemas.microsoft.com/office/powerpoint/2010/main" val="241593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639880"/>
            <a:ext cx="10972800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Azure Policy Guest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Remediation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187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7342" y="469513"/>
            <a:ext cx="4483100" cy="9223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rgbClr val="08023F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Title Sponsor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7FAE5D8-0312-49B8-8645-9F6303F7FF43}"/>
              </a:ext>
            </a:extLst>
          </p:cNvPr>
          <p:cNvSpPr txBox="1">
            <a:spLocks/>
          </p:cNvSpPr>
          <p:nvPr/>
        </p:nvSpPr>
        <p:spPr>
          <a:xfrm>
            <a:off x="8823634" y="469017"/>
            <a:ext cx="4578497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08023F"/>
                </a:solidFill>
                <a:latin typeface="Segoe UI" pitchFamily="34" charset="0"/>
              </a:rPr>
              <a:t>Gold Sponsor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48473A2-DAD9-444B-AF48-26B729F23D3F}"/>
              </a:ext>
            </a:extLst>
          </p:cNvPr>
          <p:cNvSpPr txBox="1">
            <a:spLocks/>
          </p:cNvSpPr>
          <p:nvPr/>
        </p:nvSpPr>
        <p:spPr>
          <a:xfrm>
            <a:off x="4020324" y="5021642"/>
            <a:ext cx="6589753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08023F"/>
                </a:solidFill>
                <a:latin typeface="Segoe UI" pitchFamily="34" charset="0"/>
              </a:rPr>
              <a:t>Community Partner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68DC3-BBD1-4B9B-8E67-B98068134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31" y="1926274"/>
            <a:ext cx="5641302" cy="2081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0A9E0-C3CE-4969-91CD-C21170E9F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67" y="5651961"/>
            <a:ext cx="2809666" cy="2809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3F5EE-31AC-4D9C-9B34-29D6A6E070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01" y="1626873"/>
            <a:ext cx="2498544" cy="29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3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D1A7EB7-4291-4D48-8482-F60B4A2927BA}"/>
              </a:ext>
            </a:extLst>
          </p:cNvPr>
          <p:cNvSpPr txBox="1">
            <a:spLocks/>
          </p:cNvSpPr>
          <p:nvPr/>
        </p:nvSpPr>
        <p:spPr>
          <a:xfrm>
            <a:off x="5006398" y="391005"/>
            <a:ext cx="4317529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08023F"/>
                </a:solidFill>
                <a:latin typeface="Segoe UI" pitchFamily="34" charset="0"/>
              </a:rPr>
              <a:t>Our Partners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F504-9D06-4619-A285-584DE2286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49" y="2123128"/>
            <a:ext cx="3193082" cy="101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C3673-66D7-4F44-B539-26DD7BBDB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31" y="4917838"/>
            <a:ext cx="4240043" cy="1413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BA593-7D87-426C-B5B1-1C7713CDC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73" y="2143382"/>
            <a:ext cx="5062171" cy="978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C87667-45EF-4B6A-B57F-7A0B3AD07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87" y="4114800"/>
            <a:ext cx="2009775" cy="3019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C992E0-0D4E-4C28-B0E3-994C917EC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286" y="2204100"/>
            <a:ext cx="2476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2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A2888D-7E86-49C7-8F16-6BB11F85E3BB}"/>
              </a:ext>
            </a:extLst>
          </p:cNvPr>
          <p:cNvSpPr txBox="1">
            <a:spLocks/>
          </p:cNvSpPr>
          <p:nvPr/>
        </p:nvSpPr>
        <p:spPr>
          <a:xfrm>
            <a:off x="5346759" y="394879"/>
            <a:ext cx="4490332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Communities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5250AC-1A3B-4914-9822-9FC6C37779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1157334"/>
            <a:ext cx="13487401" cy="74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7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2286608"/>
            <a:ext cx="3514313" cy="243759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91352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F3E2-B4C9-41C6-AABF-6FF3DD7D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120" y="2286608"/>
            <a:ext cx="4972968" cy="24375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5679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59C7E2A-1841-4AA0-8084-E8A63CE1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THANK YOU!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ABE9AD-6DAD-4C0B-9320-2C57C5AB3E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0230" y="2594864"/>
            <a:ext cx="5061951" cy="63630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IN">
                <a:latin typeface="Segoe UI"/>
                <a:cs typeface="Segoe UI"/>
              </a:rPr>
              <a:t>Ravikanth Chaganti</a:t>
            </a:r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B4C566-5663-4C0D-9E13-F0B36146D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IN">
                <a:latin typeface="Segoe UI"/>
                <a:cs typeface="Segoe UI"/>
              </a:rPr>
              <a:t>@ravichaganti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>
                <a:latin typeface="Segoe UI"/>
                <a:cs typeface="Segoe UI"/>
              </a:rPr>
              <a:t>Ravikanth Chaganti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6591300" cy="141577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/>
                <a:cs typeface="Segoe UI"/>
              </a:rPr>
              <a:t>Distinguished Member Technical Staff</a:t>
            </a:r>
            <a:r>
              <a:rPr lang="en-US" sz="2400" dirty="0">
                <a:latin typeface="Segoe UI"/>
                <a:cs typeface="Segoe UI"/>
              </a:rPr>
              <a:t>, </a:t>
            </a:r>
            <a:r>
              <a:rPr lang="en-US">
                <a:latin typeface="Segoe UI"/>
                <a:cs typeface="Segoe UI"/>
              </a:rPr>
              <a:t>Dell EMC</a:t>
            </a:r>
            <a:endParaRPr lang="en-IN" sz="2400">
              <a:latin typeface="Segoe UI"/>
              <a:cs typeface="Segoe UI"/>
            </a:endParaRPr>
          </a:p>
          <a:p>
            <a:r>
              <a:rPr lang="en-US">
                <a:cs typeface="Segoe UI"/>
              </a:rPr>
              <a:t>@ravikanth</a:t>
            </a:r>
            <a:endParaRPr lang="en-US" dirty="0">
              <a:cs typeface="Segoe UI"/>
            </a:endParaRP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675" r="16675"/>
          <a:stretch/>
        </p:blipFill>
        <p:spPr>
          <a:xfrm>
            <a:off x="2724389" y="2550041"/>
            <a:ext cx="3129517" cy="3129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52" y="3592029"/>
            <a:ext cx="10972800" cy="67390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IN" sz="4300">
                <a:cs typeface="Segoe UI"/>
              </a:rPr>
              <a:t>Azure Policy Guest Configuration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323081"/>
            <a:ext cx="10972800" cy="369332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IN">
                <a:cs typeface="Segoe UI"/>
              </a:rPr>
              <a:t>Deep dive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300">
                <a:cs typeface="Segoe UI"/>
              </a:rPr>
              <a:t>Agenda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2255500" cy="2215991"/>
          </a:xfr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Char char="•"/>
            </a:pPr>
            <a:r>
              <a:rPr lang="en-IN" sz="4800" dirty="0">
                <a:cs typeface="Segoe UI"/>
              </a:rPr>
              <a:t>Azure Policy primer</a:t>
            </a:r>
            <a:endParaRPr lang="en-IN" sz="4800" dirty="0"/>
          </a:p>
          <a:p>
            <a:pPr marL="342900" indent="-342900">
              <a:buChar char="•"/>
            </a:pPr>
            <a:r>
              <a:rPr lang="en-IN" sz="4800" dirty="0">
                <a:cs typeface="Segoe UI"/>
              </a:rPr>
              <a:t>Azure Policy Guest Configuration</a:t>
            </a:r>
          </a:p>
          <a:p>
            <a:pPr marL="342900" indent="-342900">
              <a:buChar char="•"/>
            </a:pPr>
            <a:r>
              <a:rPr lang="en-IN" sz="4800" dirty="0">
                <a:cs typeface="Segoe UI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E1FA-53AE-49C6-AD78-9DCEE5C6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845008"/>
            <a:ext cx="11335526" cy="595548"/>
          </a:xfrm>
        </p:spPr>
        <p:txBody>
          <a:bodyPr/>
          <a:lstStyle/>
          <a:p>
            <a:r>
              <a:rPr lang="en-US" sz="4300">
                <a:cs typeface="Segoe UI"/>
              </a:rPr>
              <a:t>Azure Policy Primer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47FA8-1555-4D1E-9888-699042217E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1582" y="1814661"/>
            <a:ext cx="10972800" cy="738664"/>
          </a:xfrm>
        </p:spPr>
        <p:txBody>
          <a:bodyPr lIns="0" tIns="0" rIns="0" bIns="0" anchor="t">
            <a:spAutoFit/>
          </a:bodyPr>
          <a:lstStyle/>
          <a:p>
            <a:pPr algn="ctr"/>
            <a:r>
              <a:rPr lang="en-US" dirty="0">
                <a:cs typeface="Segoe UI"/>
              </a:rPr>
              <a:t>Within Azure, 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Governance</a:t>
            </a:r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refers to the ongoing process of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managing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monitoring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auditing</a:t>
            </a:r>
            <a:r>
              <a:rPr lang="en-US" dirty="0">
                <a:ea typeface="+mn-lt"/>
                <a:cs typeface="+mn-lt"/>
              </a:rPr>
              <a:t> the use of Azure resources.</a:t>
            </a:r>
          </a:p>
        </p:txBody>
      </p:sp>
      <p:pic>
        <p:nvPicPr>
          <p:cNvPr id="5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772D5565-CA7A-4353-8B4A-1F7F2CC3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3" y="2731425"/>
            <a:ext cx="10987087" cy="48071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65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EB2CC2-AC00-4EC2-87DE-05F42811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3113"/>
            <a:ext cx="12301537" cy="77233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A98074-CBD9-4BCA-B36A-BCEAFF8565F0}"/>
              </a:ext>
            </a:extLst>
          </p:cNvPr>
          <p:cNvSpPr/>
          <p:nvPr/>
        </p:nvSpPr>
        <p:spPr bwMode="auto">
          <a:xfrm>
            <a:off x="2311400" y="4914900"/>
            <a:ext cx="4711700" cy="1397000"/>
          </a:xfrm>
          <a:prstGeom prst="rect">
            <a:avLst/>
          </a:prstGeom>
          <a:noFill/>
          <a:ln w="28575">
            <a:solidFill>
              <a:srgbClr val="08023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7B6F4-14C7-4530-842E-8080F380D402}"/>
              </a:ext>
            </a:extLst>
          </p:cNvPr>
          <p:cNvSpPr txBox="1"/>
          <p:nvPr/>
        </p:nvSpPr>
        <p:spPr>
          <a:xfrm>
            <a:off x="7115175" y="54768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Policy Condition</a:t>
            </a:r>
            <a:endParaRPr lang="en-US" sz="2400" b="1" dirty="0">
              <a:cs typeface="Segoe U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E01D8-7C58-48E5-BBAC-DFF5658177CE}"/>
              </a:ext>
            </a:extLst>
          </p:cNvPr>
          <p:cNvSpPr/>
          <p:nvPr/>
        </p:nvSpPr>
        <p:spPr bwMode="auto">
          <a:xfrm>
            <a:off x="2311400" y="6243638"/>
            <a:ext cx="4711700" cy="796925"/>
          </a:xfrm>
          <a:prstGeom prst="rect">
            <a:avLst/>
          </a:prstGeom>
          <a:noFill/>
          <a:ln w="28575">
            <a:solidFill>
              <a:srgbClr val="08023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5D641-F97E-4943-94F4-3F2ADDBDFAC1}"/>
              </a:ext>
            </a:extLst>
          </p:cNvPr>
          <p:cNvSpPr txBox="1"/>
          <p:nvPr/>
        </p:nvSpPr>
        <p:spPr>
          <a:xfrm>
            <a:off x="7115175" y="64627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Policy Effect</a:t>
            </a:r>
            <a:endParaRPr lang="en-US" sz="2400" b="1" dirty="0">
              <a:cs typeface="Segoe U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DE4D0-619C-4664-B700-A83B4E768BF1}"/>
              </a:ext>
            </a:extLst>
          </p:cNvPr>
          <p:cNvSpPr/>
          <p:nvPr/>
        </p:nvSpPr>
        <p:spPr bwMode="auto">
          <a:xfrm>
            <a:off x="1982788" y="942975"/>
            <a:ext cx="4711700" cy="282575"/>
          </a:xfrm>
          <a:prstGeom prst="rect">
            <a:avLst/>
          </a:prstGeom>
          <a:noFill/>
          <a:ln w="28575">
            <a:solidFill>
              <a:srgbClr val="08023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3A2F5-654C-4B3A-8AC7-CB428D85CE83}"/>
              </a:ext>
            </a:extLst>
          </p:cNvPr>
          <p:cNvSpPr txBox="1"/>
          <p:nvPr/>
        </p:nvSpPr>
        <p:spPr>
          <a:xfrm>
            <a:off x="6900862" y="933449"/>
            <a:ext cx="4629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Evaluation Mode: all or indexed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4131-B480-44B0-8541-9F4B74D05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457064"/>
            <a:ext cx="6433326" cy="598305"/>
          </a:xfrm>
        </p:spPr>
        <p:txBody>
          <a:bodyPr/>
          <a:lstStyle/>
          <a:p>
            <a:r>
              <a:rPr lang="en-US" dirty="0"/>
              <a:t>Policy Hierarchy</a:t>
            </a:r>
            <a:endParaRPr lang="en-IN" dirty="0"/>
          </a:p>
        </p:txBody>
      </p: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46EE0D11-E517-44E0-93C9-58FB1BD5A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924" y="2199365"/>
            <a:ext cx="914400" cy="914400"/>
          </a:xfrm>
          <a:prstGeom prst="rect">
            <a:avLst/>
          </a:prstGeom>
        </p:spPr>
      </p:pic>
      <p:pic>
        <p:nvPicPr>
          <p:cNvPr id="5" name="Graphic 4" descr="List with solid fill">
            <a:extLst>
              <a:ext uri="{FF2B5EF4-FFF2-40B4-BE49-F238E27FC236}">
                <a16:creationId xmlns:a16="http://schemas.microsoft.com/office/drawing/2014/main" id="{0BA59BBD-955F-4252-B526-A0E89D18D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1186" y="2592160"/>
            <a:ext cx="914400" cy="914400"/>
          </a:xfrm>
          <a:prstGeom prst="rect">
            <a:avLst/>
          </a:prstGeom>
        </p:spPr>
      </p:pic>
      <p:pic>
        <p:nvPicPr>
          <p:cNvPr id="6" name="Graphic 3" descr="Document with solid fill">
            <a:extLst>
              <a:ext uri="{FF2B5EF4-FFF2-40B4-BE49-F238E27FC236}">
                <a16:creationId xmlns:a16="http://schemas.microsoft.com/office/drawing/2014/main" id="{1098ED46-7C77-4122-876F-36266395E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924" y="3270817"/>
            <a:ext cx="914400" cy="914400"/>
          </a:xfrm>
          <a:prstGeom prst="rect">
            <a:avLst/>
          </a:prstGeom>
        </p:spPr>
      </p:pic>
      <p:pic>
        <p:nvPicPr>
          <p:cNvPr id="7" name="Graphic 3" descr="Document with solid fill">
            <a:extLst>
              <a:ext uri="{FF2B5EF4-FFF2-40B4-BE49-F238E27FC236}">
                <a16:creationId xmlns:a16="http://schemas.microsoft.com/office/drawing/2014/main" id="{3975D562-59E6-498B-8E6D-65DAC8273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1253" y="4528116"/>
            <a:ext cx="914400" cy="914400"/>
          </a:xfrm>
          <a:prstGeom prst="rect">
            <a:avLst/>
          </a:prstGeom>
        </p:spPr>
      </p:pic>
      <p:pic>
        <p:nvPicPr>
          <p:cNvPr id="8" name="Graphic 3" descr="Document with solid fill">
            <a:extLst>
              <a:ext uri="{FF2B5EF4-FFF2-40B4-BE49-F238E27FC236}">
                <a16:creationId xmlns:a16="http://schemas.microsoft.com/office/drawing/2014/main" id="{CFFC9ED4-B006-4701-B789-4DD94267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924" y="5835533"/>
            <a:ext cx="914400" cy="914400"/>
          </a:xfrm>
          <a:prstGeom prst="rect">
            <a:avLst/>
          </a:prstGeom>
        </p:spPr>
      </p:pic>
      <p:pic>
        <p:nvPicPr>
          <p:cNvPr id="9" name="Graphic 3" descr="Document with solid fill">
            <a:extLst>
              <a:ext uri="{FF2B5EF4-FFF2-40B4-BE49-F238E27FC236}">
                <a16:creationId xmlns:a16="http://schemas.microsoft.com/office/drawing/2014/main" id="{3DDA5378-7752-4F88-B1D9-B0D33694E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1253" y="7142950"/>
            <a:ext cx="914400" cy="914400"/>
          </a:xfrm>
          <a:prstGeom prst="rect">
            <a:avLst/>
          </a:prstGeom>
        </p:spPr>
      </p:pic>
      <p:pic>
        <p:nvPicPr>
          <p:cNvPr id="10" name="Graphic 4" descr="List with solid fill">
            <a:extLst>
              <a:ext uri="{FF2B5EF4-FFF2-40B4-BE49-F238E27FC236}">
                <a16:creationId xmlns:a16="http://schemas.microsoft.com/office/drawing/2014/main" id="{96E62445-866D-443A-88C3-37D22176C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1186" y="5563960"/>
            <a:ext cx="914400" cy="914400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E21D371-9992-4DE6-A02B-9E71BC86B4A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9324" y="2656565"/>
            <a:ext cx="3614736" cy="407083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734BBFC-73AF-4DD5-96E4-0132DB114E6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49324" y="3092223"/>
            <a:ext cx="3743324" cy="635794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AD87BD2-B0C5-4D0A-965F-E568245B22D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765653" y="4985316"/>
            <a:ext cx="3655558" cy="1021558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2CC8FB1-302C-4892-9344-2A75217279D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749324" y="6006875"/>
            <a:ext cx="3600449" cy="285858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07F02C-1E3E-4050-B99D-19A3DE75288E}"/>
              </a:ext>
            </a:extLst>
          </p:cNvPr>
          <p:cNvSpPr txBox="1"/>
          <p:nvPr/>
        </p:nvSpPr>
        <p:spPr>
          <a:xfrm>
            <a:off x="920523" y="1377723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</a:t>
            </a:r>
            <a:endParaRPr lang="en-US" sz="3200" b="1"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8B0E1-EE9D-453C-A36C-5BC32C251209}"/>
              </a:ext>
            </a:extLst>
          </p:cNvPr>
          <p:cNvSpPr txBox="1"/>
          <p:nvPr/>
        </p:nvSpPr>
        <p:spPr>
          <a:xfrm>
            <a:off x="5306786" y="1377722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Initiatives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429187-9C2D-4EE2-849C-A29D8FA39186}"/>
              </a:ext>
            </a:extLst>
          </p:cNvPr>
          <p:cNvSpPr txBox="1"/>
          <p:nvPr/>
        </p:nvSpPr>
        <p:spPr>
          <a:xfrm>
            <a:off x="10321699" y="1377722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Assignment Scope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B1C88B-AA76-4D4D-8D96-BFC94593361D}"/>
              </a:ext>
            </a:extLst>
          </p:cNvPr>
          <p:cNvSpPr/>
          <p:nvPr/>
        </p:nvSpPr>
        <p:spPr bwMode="auto">
          <a:xfrm>
            <a:off x="10607449" y="2492148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Management Groups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3D18A7-048F-4187-A60B-85009FC35BD8}"/>
              </a:ext>
            </a:extLst>
          </p:cNvPr>
          <p:cNvSpPr/>
          <p:nvPr/>
        </p:nvSpPr>
        <p:spPr bwMode="auto">
          <a:xfrm>
            <a:off x="10607448" y="3792310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  <a:t>Subscriptions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ACB8E1-DAEC-4646-B473-0EE6EABFE133}"/>
              </a:ext>
            </a:extLst>
          </p:cNvPr>
          <p:cNvSpPr/>
          <p:nvPr/>
        </p:nvSpPr>
        <p:spPr bwMode="auto">
          <a:xfrm>
            <a:off x="10607448" y="5092473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  <a:t>Resource Groups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EDF30B-6E42-48F6-A9AB-6DCB55893060}"/>
              </a:ext>
            </a:extLst>
          </p:cNvPr>
          <p:cNvSpPr/>
          <p:nvPr/>
        </p:nvSpPr>
        <p:spPr bwMode="auto">
          <a:xfrm>
            <a:off x="10607448" y="6421210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  <a:t>Resources</a:t>
            </a:r>
            <a:endParaRPr lang="en-US" sz="2400">
              <a:cs typeface="Segoe UI"/>
            </a:endParaRP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B977C21-328A-4E97-B558-5B33E5FF3C06}"/>
              </a:ext>
            </a:extLst>
          </p:cNvPr>
          <p:cNvCxnSpPr/>
          <p:nvPr/>
        </p:nvCxnSpPr>
        <p:spPr>
          <a:xfrm flipV="1">
            <a:off x="7006999" y="5592535"/>
            <a:ext cx="3600449" cy="400050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EB2186D-8C59-42FB-8B5A-E4FD7FF5922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765653" y="6921272"/>
            <a:ext cx="7841795" cy="678878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C74ADD46-C281-4DBA-9FDD-B55947D11298}"/>
              </a:ext>
            </a:extLst>
          </p:cNvPr>
          <p:cNvCxnSpPr/>
          <p:nvPr/>
        </p:nvCxnSpPr>
        <p:spPr>
          <a:xfrm>
            <a:off x="6935561" y="3077936"/>
            <a:ext cx="3586162" cy="1185862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564C2FA8-E854-4DD9-9EE0-AA379DC80808}"/>
              </a:ext>
            </a:extLst>
          </p:cNvPr>
          <p:cNvCxnSpPr/>
          <p:nvPr/>
        </p:nvCxnSpPr>
        <p:spPr>
          <a:xfrm flipV="1">
            <a:off x="6935561" y="2906485"/>
            <a:ext cx="3671887" cy="171450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21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B0AB-E552-4900-92EC-DC0A78AA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Enact</a:t>
            </a:r>
            <a:endParaRPr lang="en-IN" dirty="0"/>
          </a:p>
        </p:txBody>
      </p:sp>
      <p:pic>
        <p:nvPicPr>
          <p:cNvPr id="4" name="Graphic 2" descr="User with solid fill">
            <a:extLst>
              <a:ext uri="{FF2B5EF4-FFF2-40B4-BE49-F238E27FC236}">
                <a16:creationId xmlns:a16="http://schemas.microsoft.com/office/drawing/2014/main" id="{7A8797EE-79DD-4C2E-94A3-AD1E4E72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725" y="4183026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C200A6-B385-45F0-8776-14497514C063}"/>
              </a:ext>
            </a:extLst>
          </p:cNvPr>
          <p:cNvSpPr/>
          <p:nvPr/>
        </p:nvSpPr>
        <p:spPr bwMode="auto">
          <a:xfrm>
            <a:off x="3286125" y="2411376"/>
            <a:ext cx="2028825" cy="4857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Azure CLI</a:t>
            </a: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440E65-281E-4E40-9DE3-1FB196F3FE30}"/>
              </a:ext>
            </a:extLst>
          </p:cNvPr>
          <p:cNvSpPr/>
          <p:nvPr/>
        </p:nvSpPr>
        <p:spPr bwMode="auto">
          <a:xfrm>
            <a:off x="3286125" y="3268626"/>
            <a:ext cx="2028825" cy="7858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Azure PowerShell</a:t>
            </a: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519C5-394F-4507-B896-264CDD18879D}"/>
              </a:ext>
            </a:extLst>
          </p:cNvPr>
          <p:cNvSpPr/>
          <p:nvPr/>
        </p:nvSpPr>
        <p:spPr bwMode="auto">
          <a:xfrm>
            <a:off x="3286125" y="4425914"/>
            <a:ext cx="2028825" cy="7858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cs typeface="Segoe UI"/>
              </a:rPr>
              <a:t>ARM Templates</a:t>
            </a:r>
            <a:endParaRPr lang="en-US" sz="2000" dirty="0"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9921D-8399-4DFF-ABD2-3F512FA39502}"/>
              </a:ext>
            </a:extLst>
          </p:cNvPr>
          <p:cNvSpPr/>
          <p:nvPr/>
        </p:nvSpPr>
        <p:spPr bwMode="auto">
          <a:xfrm>
            <a:off x="3286125" y="5583201"/>
            <a:ext cx="2028825" cy="7858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cs typeface="Segoe UI"/>
              </a:rPr>
              <a:t>Azure SDK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B6951F-B8D4-4853-93EA-1EA15594FEAF}"/>
              </a:ext>
            </a:extLst>
          </p:cNvPr>
          <p:cNvSpPr/>
          <p:nvPr/>
        </p:nvSpPr>
        <p:spPr bwMode="auto">
          <a:xfrm rot="-5400000">
            <a:off x="4979195" y="3879055"/>
            <a:ext cx="3957637" cy="10144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cs typeface="Segoe UI"/>
              </a:rPr>
              <a:t>Azure </a:t>
            </a:r>
            <a:r>
              <a:rPr lang="en-US" sz="2000">
                <a:cs typeface="Segoe UI"/>
              </a:rPr>
              <a:t>Resource Manager</a:t>
            </a:r>
            <a:endParaRPr lang="en-US" sz="2000" dirty="0">
              <a:cs typeface="Segoe UI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2316ECD-3D22-452B-86E2-345343243C98}"/>
              </a:ext>
            </a:extLst>
          </p:cNvPr>
          <p:cNvCxnSpPr/>
          <p:nvPr/>
        </p:nvCxnSpPr>
        <p:spPr>
          <a:xfrm flipV="1">
            <a:off x="2143125" y="2668552"/>
            <a:ext cx="1157288" cy="1971674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A0F2021-CEB4-4539-93F9-34D5E583650B}"/>
              </a:ext>
            </a:extLst>
          </p:cNvPr>
          <p:cNvCxnSpPr/>
          <p:nvPr/>
        </p:nvCxnSpPr>
        <p:spPr>
          <a:xfrm flipV="1">
            <a:off x="2143126" y="3640101"/>
            <a:ext cx="1157287" cy="985837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199B39E-DDA7-47C0-B658-D1CBD8339263}"/>
              </a:ext>
            </a:extLst>
          </p:cNvPr>
          <p:cNvCxnSpPr/>
          <p:nvPr/>
        </p:nvCxnSpPr>
        <p:spPr>
          <a:xfrm>
            <a:off x="2214563" y="4640225"/>
            <a:ext cx="1057275" cy="185739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C23422F-7B0C-4DA9-8F83-A63017B2AAD3}"/>
              </a:ext>
            </a:extLst>
          </p:cNvPr>
          <p:cNvCxnSpPr/>
          <p:nvPr/>
        </p:nvCxnSpPr>
        <p:spPr>
          <a:xfrm>
            <a:off x="2143126" y="4625939"/>
            <a:ext cx="1142999" cy="1343024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01B4F199-6DF0-4FDB-9C96-16337DC8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788" y="3726655"/>
            <a:ext cx="1200150" cy="13192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A294C8-E516-4CE4-902A-5C8689023DEE}"/>
              </a:ext>
            </a:extLst>
          </p:cNvPr>
          <p:cNvSpPr/>
          <p:nvPr/>
        </p:nvSpPr>
        <p:spPr bwMode="auto">
          <a:xfrm rot="-5400000">
            <a:off x="9151145" y="3879054"/>
            <a:ext cx="3957637" cy="10144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cs typeface="Segoe UI"/>
              </a:rPr>
              <a:t>Resource Providers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ED1FCA-3EDE-488F-8931-F2B5B12C4816}"/>
              </a:ext>
            </a:extLst>
          </p:cNvPr>
          <p:cNvCxnSpPr/>
          <p:nvPr/>
        </p:nvCxnSpPr>
        <p:spPr>
          <a:xfrm>
            <a:off x="5286375" y="2597114"/>
            <a:ext cx="1171575" cy="180022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BC25A0-0D86-4DE5-9C84-FF20E8C9F4AE}"/>
              </a:ext>
            </a:extLst>
          </p:cNvPr>
          <p:cNvCxnSpPr>
            <a:cxnSpLocks/>
          </p:cNvCxnSpPr>
          <p:nvPr/>
        </p:nvCxnSpPr>
        <p:spPr>
          <a:xfrm>
            <a:off x="5357813" y="3682963"/>
            <a:ext cx="1114424" cy="70008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B5BD23-21EA-4DD8-AA31-764E76C09307}"/>
              </a:ext>
            </a:extLst>
          </p:cNvPr>
          <p:cNvCxnSpPr>
            <a:cxnSpLocks/>
          </p:cNvCxnSpPr>
          <p:nvPr/>
        </p:nvCxnSpPr>
        <p:spPr>
          <a:xfrm flipV="1">
            <a:off x="5343525" y="4397339"/>
            <a:ext cx="1142999" cy="37147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92699B-DC9C-4952-A190-7CD8591FA779}"/>
              </a:ext>
            </a:extLst>
          </p:cNvPr>
          <p:cNvCxnSpPr>
            <a:cxnSpLocks/>
          </p:cNvCxnSpPr>
          <p:nvPr/>
        </p:nvCxnSpPr>
        <p:spPr>
          <a:xfrm flipV="1">
            <a:off x="5286375" y="4454489"/>
            <a:ext cx="1171574" cy="147161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570A3-635B-4736-93B6-DAC22184F9B1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>
            <a:off x="7465220" y="4386261"/>
            <a:ext cx="1121568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2999A5-BD88-40C9-9692-20BDEB4DD157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 flipV="1">
            <a:off x="9786938" y="4386260"/>
            <a:ext cx="835820" cy="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413448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630</Words>
  <Application>Microsoft Office PowerPoint</Application>
  <PresentationFormat>Custom</PresentationFormat>
  <Paragraphs>110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Segoe UI</vt:lpstr>
      <vt:lpstr>Arial</vt:lpstr>
      <vt:lpstr>Calibri</vt:lpstr>
      <vt:lpstr>Segoe UI Semibold</vt:lpstr>
      <vt:lpstr>Wingdings</vt:lpstr>
      <vt:lpstr>Document template - Corp grid</vt:lpstr>
      <vt:lpstr>1_Document template - Corp grid</vt:lpstr>
      <vt:lpstr>Azure Community Conference</vt:lpstr>
      <vt:lpstr>Title Sponsor</vt:lpstr>
      <vt:lpstr>Ravikanth Chaganti</vt:lpstr>
      <vt:lpstr>Azure Policy Guest Configuration</vt:lpstr>
      <vt:lpstr>Agenda</vt:lpstr>
      <vt:lpstr>Azure Policy Primer</vt:lpstr>
      <vt:lpstr>PowerPoint Presentation</vt:lpstr>
      <vt:lpstr>Policy Hierarchy</vt:lpstr>
      <vt:lpstr>Policy Enact</vt:lpstr>
      <vt:lpstr>Effects – Before resource create or update</vt:lpstr>
      <vt:lpstr>Effects - After resource create or update</vt:lpstr>
      <vt:lpstr>Azure Policy Guest Configuration</vt:lpstr>
      <vt:lpstr>Azure Policy Guest Configuration</vt:lpstr>
      <vt:lpstr>Azure Policy Guest Configuration</vt:lpstr>
      <vt:lpstr>Custom Guest Configurations</vt:lpstr>
      <vt:lpstr>Guest Configuration Flow</vt:lpstr>
      <vt:lpstr>Azure Policy Guest Configuration</vt:lpstr>
      <vt:lpstr>Guest Configuration - Remediation</vt:lpstr>
      <vt:lpstr>Azure Policy Guest Configuration</vt:lpstr>
      <vt:lpstr>PowerPoint Presentation</vt:lpstr>
      <vt:lpstr>PowerPoint Presentation</vt:lpstr>
      <vt:lpstr>Q &amp; A</vt:lpstr>
      <vt:lpstr>Feedback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267</cp:revision>
  <dcterms:created xsi:type="dcterms:W3CDTF">2020-10-17T05:30:34Z</dcterms:created>
  <dcterms:modified xsi:type="dcterms:W3CDTF">2021-10-30T06:58:25Z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